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EB Garamond" pitchFamily="2" charset="0"/>
      <p:regular r:id="rId15"/>
      <p:bold r:id="rId16"/>
      <p:italic r:id="rId17"/>
      <p:boldItalic r:id="rId18"/>
    </p:embeddedFont>
    <p:embeddedFont>
      <p:font typeface="EB Garamond Medium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b5c3306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b5c3306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b5c33068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0b5c33068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b5c3306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b5c3306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a7b6750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a7b6750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a7b6750f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a7b6750f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a7b6750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a7b6750f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a7b6750f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a7b6750f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a7b6750f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a7b6750f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a7b6750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a7b6750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a7b6750f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a7b6750f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a7b6750f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a7b6750f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192350" y="1452450"/>
            <a:ext cx="9144000" cy="22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Armstrong et. al. 1969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Ryan Parkyn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750" y="1306150"/>
            <a:ext cx="3166251" cy="38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4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Distribution of Silicic Volcanism in the Great Basin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" y="1485900"/>
            <a:ext cx="843915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6821750" y="1485900"/>
            <a:ext cx="17325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413550" y="1759650"/>
            <a:ext cx="80943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472700" y="2033400"/>
            <a:ext cx="80352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413550" y="2307150"/>
            <a:ext cx="80943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413550" y="2580900"/>
            <a:ext cx="11094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63" y="809625"/>
            <a:ext cx="8677275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/>
          <p:nvPr/>
        </p:nvSpPr>
        <p:spPr>
          <a:xfrm>
            <a:off x="6176850" y="1374150"/>
            <a:ext cx="23388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390225" y="1650875"/>
            <a:ext cx="80475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441650" y="1927600"/>
            <a:ext cx="79962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390225" y="2204325"/>
            <a:ext cx="80475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441650" y="2481050"/>
            <a:ext cx="79962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390225" y="2757775"/>
            <a:ext cx="58953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73" y="624148"/>
            <a:ext cx="7231223" cy="37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/>
          <p:nvPr/>
        </p:nvSpPr>
        <p:spPr>
          <a:xfrm>
            <a:off x="5221175" y="610925"/>
            <a:ext cx="19581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597275" y="851825"/>
            <a:ext cx="66363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657400" y="1058550"/>
            <a:ext cx="27690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1446900" y="3231050"/>
            <a:ext cx="57324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657400" y="3471950"/>
            <a:ext cx="65220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711575" y="3712850"/>
            <a:ext cx="65220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711575" y="3908825"/>
            <a:ext cx="65220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657400" y="4102825"/>
            <a:ext cx="578100" cy="240900"/>
          </a:xfrm>
          <a:prstGeom prst="rect">
            <a:avLst/>
          </a:prstGeom>
          <a:solidFill>
            <a:srgbClr val="FFF200">
              <a:alpha val="4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274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Distribution of Cenozoic volcanics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6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Study area great basin = east-central nevada and locally other regions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n=250 K-Ar ages of siliceous volcanics from literature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Biotite and sanidine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Extends to geomorphological boundaries of GB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453" y="0"/>
            <a:ext cx="402584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0" y="274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Distribution of Cenozoic volcanics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6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Oldest silicic volcanics constrained to east central nevada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30-35Ma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35-40Ma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800" y="0"/>
            <a:ext cx="4357649" cy="502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0" y="274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Distribution of Cenozoic volcanics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6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Silicic volcanics aged 20-25 Ma and 25-30 Ma lies outside east-central Nevada (“Intermediate”)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Outliers: Volcanics near Wasatch Front 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055" y="0"/>
            <a:ext cx="444894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0" y="274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Distribution of Cenozoic volcanics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6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Younger 10-15Ma and 15-20Ma volcanics lie in margins of Great Basin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038" y="0"/>
            <a:ext cx="44549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6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Youngest 5-10 M and 0-5Ma volcanics are less abundant and are at furthest extent of Great Basin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813" y="0"/>
            <a:ext cx="45271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0" y="274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Distribution of Cenozoic volcanics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412" y="0"/>
            <a:ext cx="452717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155850" y="1714100"/>
            <a:ext cx="2772600" cy="23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highlight>
                  <a:srgbClr val="FF0000"/>
                </a:highlight>
              </a:rPr>
              <a:t>Red = 30-40Ma</a:t>
            </a:r>
            <a:endParaRPr sz="18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000FF"/>
                </a:highlight>
              </a:rPr>
              <a:t>Blue = 30-20Ma</a:t>
            </a:r>
            <a:endParaRPr sz="1800">
              <a:solidFill>
                <a:schemeClr val="lt1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00FF00"/>
                </a:highlight>
              </a:rPr>
              <a:t>Green = 20-10 Ma</a:t>
            </a:r>
            <a:endParaRPr sz="18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highlight>
                  <a:srgbClr val="FF00FF"/>
                </a:highlight>
              </a:rPr>
              <a:t>Pink = 10 - 0 Ma</a:t>
            </a:r>
            <a:endParaRPr sz="1800">
              <a:solidFill>
                <a:srgbClr val="F3F3F3"/>
              </a:solidFill>
              <a:highlight>
                <a:srgbClr val="FF00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412" y="0"/>
            <a:ext cx="452717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62625" y="212325"/>
            <a:ext cx="2772600" cy="23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highlight>
                  <a:srgbClr val="FF0000"/>
                </a:highlight>
              </a:rPr>
              <a:t>Red = 30-40Ma</a:t>
            </a:r>
            <a:endParaRPr sz="18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000FF"/>
                </a:highlight>
              </a:rPr>
              <a:t>Blue = 30-20Ma</a:t>
            </a:r>
            <a:endParaRPr sz="1800">
              <a:solidFill>
                <a:schemeClr val="lt1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00FF00"/>
                </a:highlight>
              </a:rPr>
              <a:t>Green = 20-10 Ma</a:t>
            </a:r>
            <a:endParaRPr sz="18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highlight>
                  <a:srgbClr val="FF00FF"/>
                </a:highlight>
              </a:rPr>
              <a:t>Pink = 10 - 0 Ma</a:t>
            </a:r>
            <a:endParaRPr sz="1800">
              <a:solidFill>
                <a:srgbClr val="F3F3F3"/>
              </a:solidFill>
              <a:highlight>
                <a:srgbClr val="FF00FF"/>
              </a:highlight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6885850" y="212325"/>
            <a:ext cx="2072100" cy="48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Hypothesis 1: 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Extension beneath continent of the east pacific rise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Hypothesis 2: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Magma generation from direct heating of lower crust 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Hypothesis 3: 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Convection current of mantle led to magma diapirs. Distention and fractures led to decompression melting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101975" y="1755950"/>
            <a:ext cx="2408100" cy="30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460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Volcanics distribution consistent with other features such as: </a:t>
            </a:r>
            <a:endParaRPr sz="1460"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2131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EB Garamond Medium"/>
              <a:buChar char="-"/>
            </a:pPr>
            <a:r>
              <a:rPr lang="en" sz="1460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Large scale normal faulting</a:t>
            </a:r>
            <a:endParaRPr sz="1460"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2131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EB Garamond Medium"/>
              <a:buChar char="-"/>
            </a:pPr>
            <a:r>
              <a:rPr lang="en" sz="1460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Crustal thickening/thinning</a:t>
            </a:r>
            <a:endParaRPr sz="1460"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2131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EB Garamond Medium"/>
              <a:buChar char="-"/>
            </a:pPr>
            <a:r>
              <a:rPr lang="en" sz="1460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Seismic velocities/densities</a:t>
            </a:r>
            <a:endParaRPr sz="1460"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2131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EB Garamond Medium"/>
              <a:buChar char="-"/>
            </a:pPr>
            <a:r>
              <a:rPr lang="en" sz="1460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Heat flow</a:t>
            </a:r>
            <a:endParaRPr sz="1460"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50" y="1576050"/>
            <a:ext cx="2217000" cy="255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7597" y="1525375"/>
            <a:ext cx="2217004" cy="25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025" y="1517731"/>
            <a:ext cx="2247326" cy="256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5225" y="1463724"/>
            <a:ext cx="2247326" cy="266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101475" y="1271225"/>
            <a:ext cx="8767800" cy="23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highlight>
                  <a:srgbClr val="FF0000"/>
                </a:highlight>
              </a:rPr>
              <a:t>30-40Ma                </a:t>
            </a:r>
            <a:r>
              <a:rPr lang="en" sz="1800">
                <a:solidFill>
                  <a:schemeClr val="lt1"/>
                </a:solidFill>
                <a:highlight>
                  <a:srgbClr val="0000FF"/>
                </a:highlight>
              </a:rPr>
              <a:t>30-20Ma                     </a:t>
            </a:r>
            <a:r>
              <a:rPr lang="en" sz="1800">
                <a:highlight>
                  <a:srgbClr val="00FF00"/>
                </a:highlight>
              </a:rPr>
              <a:t>20-10 Ma                    </a:t>
            </a:r>
            <a:r>
              <a:rPr lang="en" sz="1800">
                <a:solidFill>
                  <a:srgbClr val="F3F3F3"/>
                </a:solidFill>
                <a:highlight>
                  <a:srgbClr val="FF00FF"/>
                </a:highlight>
              </a:rPr>
              <a:t>10 - 5 Ma                  .              </a:t>
            </a:r>
            <a:endParaRPr sz="1800">
              <a:solidFill>
                <a:srgbClr val="F3F3F3"/>
              </a:solidFill>
              <a:highlight>
                <a:srgbClr val="FF00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Macintosh PowerPoint</Application>
  <PresentationFormat>On-screen Show (16:9)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EB Garamond</vt:lpstr>
      <vt:lpstr>EB Garamond Medium</vt:lpstr>
      <vt:lpstr>Simple Light</vt:lpstr>
      <vt:lpstr>Distribution of Silicic Volcanism in the Great Basin</vt:lpstr>
      <vt:lpstr>Distribution of Cenozoic volcanics</vt:lpstr>
      <vt:lpstr>Distribution of Cenozoic volcanics</vt:lpstr>
      <vt:lpstr>Distribution of Cenozoic volcanics</vt:lpstr>
      <vt:lpstr>Distribution of Cenozoic volcanics</vt:lpstr>
      <vt:lpstr>Distribution of Cenozoic volcanics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Silicic Volcanism in the Great Basin</dc:title>
  <cp:lastModifiedBy>Steve Wesnousky</cp:lastModifiedBy>
  <cp:revision>1</cp:revision>
  <dcterms:modified xsi:type="dcterms:W3CDTF">2024-10-15T16:13:26Z</dcterms:modified>
</cp:coreProperties>
</file>